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24"/>
  </p:notesMasterIdLst>
  <p:sldIdLst>
    <p:sldId id="256" r:id="rId2"/>
    <p:sldId id="281" r:id="rId3"/>
    <p:sldId id="267" r:id="rId4"/>
    <p:sldId id="268" r:id="rId5"/>
    <p:sldId id="269" r:id="rId6"/>
    <p:sldId id="271" r:id="rId7"/>
    <p:sldId id="262" r:id="rId8"/>
    <p:sldId id="263" r:id="rId9"/>
    <p:sldId id="264" r:id="rId10"/>
    <p:sldId id="265" r:id="rId11"/>
    <p:sldId id="266" r:id="rId12"/>
    <p:sldId id="270" r:id="rId13"/>
    <p:sldId id="272" r:id="rId14"/>
    <p:sldId id="273" r:id="rId15"/>
    <p:sldId id="280" r:id="rId16"/>
    <p:sldId id="274" r:id="rId17"/>
    <p:sldId id="282" r:id="rId18"/>
    <p:sldId id="285" r:id="rId19"/>
    <p:sldId id="275" r:id="rId20"/>
    <p:sldId id="276" r:id="rId21"/>
    <p:sldId id="279" r:id="rId22"/>
    <p:sldId id="286" r:id="rId2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6"/>
  </p:normalViewPr>
  <p:slideViewPr>
    <p:cSldViewPr snapToGrid="0" snapToObjects="1">
      <p:cViewPr varScale="1">
        <p:scale>
          <a:sx n="79" d="100"/>
          <a:sy n="79" d="100"/>
        </p:scale>
        <p:origin x="101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nnocenzo\Desktop\Documenti%20Cipolletta%20\Fondazione%20A.%20Merloni\Glob%20e%20deglob%20grafici%20maggio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nnocenzo\Desktop\Documenti%20Cipolletta%20\Fondazione%20A.%20Merloni\Glob%20e%20deglob%20grafici%20maggio%20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nnocenzo\Desktop\Documenti%20Cipolletta%20\Fondazione%20A.%20Merloni\Glob%20e%20deglob%20grafici%20maggio%20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nnocenzo\Desktop\Documenti%20Cipolletta%20\Fondazione%20A.%20Merloni\Glob%20e%20deglob%20grafici%20maggio%20202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nnocenzo\Desktop\Documenti%20Cipolletta%20\Fondazione%20A.%20Merloni\Glob%20e%20deglob%20grafici%20maggio%20202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nnocenzo\Desktop\Documenti%20Cipolletta%20\Fondazione%20A.%20Merloni\Glob%20e%20deglob%20grafici%20maggio%20202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nnocenzo\Desktop\Documenti%20Cipolletta%20\Fondazione%20A.%20Merloni\Glob%20e%20deglob%20grafici%20maggio%20202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nnocenzo\Desktop\Documenti%20Cipolletta%20\Fondazione%20A.%20Merloni\Glob%20e%20deglob%20grafici%20maggio%20202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nnocenzo\Desktop\Documenti%20Cipolletta%20\Fondazione%20A.%20Merloni\Glob%20e%20deglob%20grafici%20maggio%202022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Foglio1!$A$7</c:f>
              <c:strCache>
                <c:ptCount val="1"/>
                <c:pt idx="0">
                  <c:v>1980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233-5F43-AD7A-58800A9CBF8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233-5F43-AD7A-58800A9CBF89}"/>
              </c:ext>
            </c:extLst>
          </c:dPt>
          <c:dLbls>
            <c:dLbl>
              <c:idx val="0"/>
              <c:layout>
                <c:manualLayout>
                  <c:x val="3.1382436570428593E-2"/>
                  <c:y val="-6.467683727034120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97915573053368"/>
                      <c:h val="0.1527085156022163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233-5F43-AD7A-58800A9CBF89}"/>
                </c:ext>
              </c:extLst>
            </c:dLbl>
            <c:dLbl>
              <c:idx val="1"/>
              <c:layout>
                <c:manualLayout>
                  <c:x val="3.285203412073491E-2"/>
                  <c:y val="1.037292213473314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923600174978129"/>
                      <c:h val="9.71529600466608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233-5F43-AD7A-58800A9CBF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Foglio1!$B$6:$C$6</c:f>
              <c:strCache>
                <c:ptCount val="2"/>
                <c:pt idx="0">
                  <c:v>AE</c:v>
                </c:pt>
                <c:pt idx="1">
                  <c:v>EM</c:v>
                </c:pt>
              </c:strCache>
            </c:strRef>
          </c:cat>
          <c:val>
            <c:numRef>
              <c:f>Foglio1!$B$7:$C$7</c:f>
              <c:numCache>
                <c:formatCode>0.00%</c:formatCode>
                <c:ptCount val="2"/>
                <c:pt idx="0">
                  <c:v>0.755</c:v>
                </c:pt>
                <c:pt idx="1">
                  <c:v>0.245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233-5F43-AD7A-58800A9CBF89}"/>
            </c:ext>
          </c:extLst>
        </c:ser>
        <c:ser>
          <c:idx val="1"/>
          <c:order val="1"/>
          <c:tx>
            <c:strRef>
              <c:f>Foglio1!$A$8</c:f>
              <c:strCache>
                <c:ptCount val="1"/>
                <c:pt idx="0">
                  <c:v>2022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7233-5F43-AD7A-58800A9CBF8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7233-5F43-AD7A-58800A9CBF89}"/>
              </c:ext>
            </c:extLst>
          </c:dPt>
          <c:cat>
            <c:strRef>
              <c:f>Foglio1!$B$6:$C$6</c:f>
              <c:strCache>
                <c:ptCount val="2"/>
                <c:pt idx="0">
                  <c:v>AE</c:v>
                </c:pt>
                <c:pt idx="1">
                  <c:v>EM</c:v>
                </c:pt>
              </c:strCache>
            </c:strRef>
          </c:cat>
          <c:val>
            <c:numRef>
              <c:f>Foglio1!$B$8:$C$8</c:f>
              <c:numCache>
                <c:formatCode>General</c:formatCode>
                <c:ptCount val="2"/>
                <c:pt idx="0">
                  <c:v>57</c:v>
                </c:pt>
                <c:pt idx="1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233-5F43-AD7A-58800A9CBF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395907033359955"/>
          <c:y val="0.87013413132275663"/>
          <c:w val="0.37382079957396624"/>
          <c:h val="0.112880730672997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0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Foglio1!$A$11</c:f>
              <c:strCache>
                <c:ptCount val="1"/>
                <c:pt idx="0">
                  <c:v>2022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62F-034E-B8E4-00C1FB1C3AC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62F-034E-B8E4-00C1FB1C3ACB}"/>
              </c:ext>
            </c:extLst>
          </c:dPt>
          <c:dLbls>
            <c:dLbl>
              <c:idx val="0"/>
              <c:layout>
                <c:manualLayout>
                  <c:x val="-1.677153220047211E-2"/>
                  <c:y val="8.06067394441936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97057907303368"/>
                      <c:h val="0.1436438916473020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62F-034E-B8E4-00C1FB1C3ACB}"/>
                </c:ext>
              </c:extLst>
            </c:dLbl>
            <c:dLbl>
              <c:idx val="1"/>
              <c:layout>
                <c:manualLayout>
                  <c:x val="-2.119116360454943E-2"/>
                  <c:y val="-9.82330854476523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62F-034E-B8E4-00C1FB1C3A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Foglio1!$B$10:$C$10</c:f>
              <c:strCache>
                <c:ptCount val="2"/>
                <c:pt idx="0">
                  <c:v>AE</c:v>
                </c:pt>
                <c:pt idx="1">
                  <c:v>EM</c:v>
                </c:pt>
              </c:strCache>
            </c:strRef>
          </c:cat>
          <c:val>
            <c:numRef>
              <c:f>Foglio1!$B$11:$C$11</c:f>
              <c:numCache>
                <c:formatCode>0%</c:formatCode>
                <c:ptCount val="2"/>
                <c:pt idx="0">
                  <c:v>0.56999999999999995</c:v>
                </c:pt>
                <c:pt idx="1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62F-034E-B8E4-00C1FB1C3A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legendEntry>
      <c:layout>
        <c:manualLayout>
          <c:xMode val="edge"/>
          <c:yMode val="edge"/>
          <c:x val="0.33035073491804823"/>
          <c:y val="0.85881070598659259"/>
          <c:w val="0.3193047762441143"/>
          <c:h val="0.124204156009161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Foglio1!$A$16</c:f>
              <c:strCache>
                <c:ptCount val="1"/>
                <c:pt idx="0">
                  <c:v>1980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F0F-DA47-9F26-B3F2E50C021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F0F-DA47-9F26-B3F2E50C0218}"/>
              </c:ext>
            </c:extLst>
          </c:dPt>
          <c:dLbls>
            <c:dLbl>
              <c:idx val="0"/>
              <c:layout>
                <c:manualLayout>
                  <c:x val="4.2032922515120391E-2"/>
                  <c:y val="7.943491770269700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60,80%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085758301951387"/>
                      <c:h val="0.12011323425336164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EF0F-DA47-9F26-B3F2E50C0218}"/>
                </c:ext>
              </c:extLst>
            </c:dLbl>
            <c:dLbl>
              <c:idx val="1"/>
              <c:layout>
                <c:manualLayout>
                  <c:x val="9.3842481646315944E-3"/>
                  <c:y val="-2.929223019097137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119574727072158"/>
                      <c:h val="0.1031280962491153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F0F-DA47-9F26-B3F2E50C02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Foglio1!$B$15:$C$15</c:f>
              <c:strCache>
                <c:ptCount val="2"/>
                <c:pt idx="0">
                  <c:v>AE</c:v>
                </c:pt>
                <c:pt idx="1">
                  <c:v>EM</c:v>
                </c:pt>
              </c:strCache>
            </c:strRef>
          </c:cat>
          <c:val>
            <c:numRef>
              <c:f>Foglio1!$B$16:$C$16</c:f>
              <c:numCache>
                <c:formatCode>0.00%</c:formatCode>
                <c:ptCount val="2"/>
                <c:pt idx="0">
                  <c:v>0.68799999999999994</c:v>
                </c:pt>
                <c:pt idx="1">
                  <c:v>0.372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F0F-DA47-9F26-B3F2E50C02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Foglio1!$A$19</c:f>
              <c:strCache>
                <c:ptCount val="1"/>
                <c:pt idx="0">
                  <c:v>2022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115-7D41-AB00-B81635B384D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115-7D41-AB00-B81635B384D6}"/>
              </c:ext>
            </c:extLst>
          </c:dPt>
          <c:dLbls>
            <c:dLbl>
              <c:idx val="0"/>
              <c:layout>
                <c:manualLayout>
                  <c:x val="2.8410761154855642E-2"/>
                  <c:y val="4.7047244094488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115-7D41-AB00-B81635B384D6}"/>
                </c:ext>
              </c:extLst>
            </c:dLbl>
            <c:dLbl>
              <c:idx val="1"/>
              <c:layout>
                <c:manualLayout>
                  <c:x val="-3.0496062992125983E-2"/>
                  <c:y val="-0.105305118110236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115-7D41-AB00-B81635B384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Foglio1!$B$18:$C$18</c:f>
              <c:strCache>
                <c:ptCount val="2"/>
                <c:pt idx="0">
                  <c:v>AE</c:v>
                </c:pt>
                <c:pt idx="1">
                  <c:v>EM</c:v>
                </c:pt>
              </c:strCache>
            </c:strRef>
          </c:cat>
          <c:val>
            <c:numRef>
              <c:f>Foglio1!$B$19:$C$19</c:f>
              <c:numCache>
                <c:formatCode>0.00%</c:formatCode>
                <c:ptCount val="2"/>
                <c:pt idx="0">
                  <c:v>0.42099999999999999</c:v>
                </c:pt>
                <c:pt idx="1">
                  <c:v>0.57899999999999996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115-7D41-AB00-B81635B384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Foglio1!$C$64</c:f>
              <c:strCache>
                <c:ptCount val="1"/>
                <c:pt idx="0">
                  <c:v>2020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E8B-7F4F-827A-5BA9E58760D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E8B-7F4F-827A-5BA9E58760D8}"/>
              </c:ext>
            </c:extLst>
          </c:dPt>
          <c:dLbls>
            <c:dLbl>
              <c:idx val="0"/>
              <c:layout>
                <c:manualLayout>
                  <c:x val="7.0108648103769641E-2"/>
                  <c:y val="5.75118933113413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3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364135189623037E-2"/>
                      <c:h val="8.361910750210624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E8B-7F4F-827A-5BA9E58760D8}"/>
                </c:ext>
              </c:extLst>
            </c:dLbl>
            <c:dLbl>
              <c:idx val="1"/>
              <c:layout>
                <c:manualLayout>
                  <c:x val="-5.0817138346837071E-2"/>
                  <c:y val="-0.1132755082634618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3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934183498801781E-2"/>
                      <c:h val="8.361910750210624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E8B-7F4F-827A-5BA9E58760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Foglio1!$B$65:$B$66</c:f>
              <c:strCache>
                <c:ptCount val="2"/>
                <c:pt idx="0">
                  <c:v>AE</c:v>
                </c:pt>
                <c:pt idx="1">
                  <c:v>EM</c:v>
                </c:pt>
              </c:strCache>
            </c:strRef>
          </c:cat>
          <c:val>
            <c:numRef>
              <c:f>Foglio1!$C$65:$C$66</c:f>
              <c:numCache>
                <c:formatCode>General</c:formatCode>
                <c:ptCount val="2"/>
                <c:pt idx="0">
                  <c:v>1.1000000000000001</c:v>
                </c:pt>
                <c:pt idx="1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E8B-7F4F-827A-5BA9E58760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Foglio1!$C$51</c:f>
              <c:strCache>
                <c:ptCount val="1"/>
                <c:pt idx="0">
                  <c:v>2022/1980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Foglio1!$B$52:$B$53</c:f>
              <c:strCache>
                <c:ptCount val="2"/>
                <c:pt idx="0">
                  <c:v>AE</c:v>
                </c:pt>
                <c:pt idx="1">
                  <c:v>EM</c:v>
                </c:pt>
              </c:strCache>
            </c:strRef>
          </c:cat>
          <c:val>
            <c:numRef>
              <c:f>Foglio1!$C$52:$C$53</c:f>
              <c:numCache>
                <c:formatCode>General</c:formatCode>
                <c:ptCount val="2"/>
                <c:pt idx="0">
                  <c:v>6.1</c:v>
                </c:pt>
                <c:pt idx="1">
                  <c:v>8.6999999999999993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46-8B40-BB90-B783BFF677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3804687"/>
        <c:axId val="483806335"/>
      </c:barChart>
      <c:catAx>
        <c:axId val="4838046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3806335"/>
        <c:crosses val="autoZero"/>
        <c:auto val="1"/>
        <c:lblAlgn val="ctr"/>
        <c:lblOffset val="100"/>
        <c:noMultiLvlLbl val="0"/>
      </c:catAx>
      <c:valAx>
        <c:axId val="4838063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38046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300886302255696E-2"/>
          <c:y val="3.2105067452815661E-2"/>
          <c:w val="0.93641408954315497"/>
          <c:h val="0.822145050556863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Foglio1!$A$27</c:f>
              <c:strCache>
                <c:ptCount val="1"/>
                <c:pt idx="0">
                  <c:v>AE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Foglio1!$B$26:$C$26</c:f>
              <c:numCache>
                <c:formatCode>General</c:formatCode>
                <c:ptCount val="2"/>
                <c:pt idx="0">
                  <c:v>1980</c:v>
                </c:pt>
                <c:pt idx="1">
                  <c:v>2022</c:v>
                </c:pt>
              </c:numCache>
            </c:numRef>
          </c:cat>
          <c:val>
            <c:numRef>
              <c:f>Foglio1!$B$27:$C$27</c:f>
              <c:numCache>
                <c:formatCode>General</c:formatCode>
                <c:ptCount val="2"/>
                <c:pt idx="0">
                  <c:v>10225</c:v>
                </c:pt>
                <c:pt idx="1">
                  <c:v>62442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2C-0740-AA1C-DFE8EDC65F4F}"/>
            </c:ext>
          </c:extLst>
        </c:ser>
        <c:ser>
          <c:idx val="1"/>
          <c:order val="1"/>
          <c:tx>
            <c:strRef>
              <c:f>Foglio1!$A$28</c:f>
              <c:strCache>
                <c:ptCount val="1"/>
                <c:pt idx="0">
                  <c:v>EM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Foglio1!$B$26:$C$26</c:f>
              <c:numCache>
                <c:formatCode>General</c:formatCode>
                <c:ptCount val="2"/>
                <c:pt idx="0">
                  <c:v>1980</c:v>
                </c:pt>
                <c:pt idx="1">
                  <c:v>2022</c:v>
                </c:pt>
              </c:numCache>
            </c:numRef>
          </c:cat>
          <c:val>
            <c:numRef>
              <c:f>Foglio1!$B$28:$C$28</c:f>
              <c:numCache>
                <c:formatCode>General</c:formatCode>
                <c:ptCount val="2"/>
                <c:pt idx="0">
                  <c:v>1603</c:v>
                </c:pt>
                <c:pt idx="1">
                  <c:v>13967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2C-0740-AA1C-DFE8EDC65F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9678719"/>
        <c:axId val="499680399"/>
      </c:barChart>
      <c:catAx>
        <c:axId val="4996787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99680399"/>
        <c:crosses val="autoZero"/>
        <c:auto val="1"/>
        <c:lblAlgn val="ctr"/>
        <c:lblOffset val="100"/>
        <c:noMultiLvlLbl val="0"/>
      </c:catAx>
      <c:valAx>
        <c:axId val="4996803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996787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000" b="1" i="0" baseline="0" dirty="0"/>
              <a:t>Mondo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632-094C-ABCD-04CA2BD3932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632-094C-ABCD-04CA2BD3932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632-094C-ABCD-04CA2BD3932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632-094C-ABCD-04CA2BD3932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632-094C-ABCD-04CA2BD3932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632-094C-ABCD-04CA2BD3932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632-094C-ABCD-04CA2BD39327}"/>
              </c:ext>
            </c:extLst>
          </c:dPt>
          <c:dLbls>
            <c:dLbl>
              <c:idx val="1"/>
              <c:layout>
                <c:manualLayout>
                  <c:x val="1.4479249876374148E-2"/>
                  <c:y val="3.497778558430199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632-094C-ABCD-04CA2BD39327}"/>
                </c:ext>
              </c:extLst>
            </c:dLbl>
            <c:dLbl>
              <c:idx val="2"/>
              <c:layout>
                <c:manualLayout>
                  <c:x val="9.5096808566674795E-8"/>
                  <c:y val="-2.291098452257507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632850241545894"/>
                      <c:h val="5.16631165804333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632-094C-ABCD-04CA2BD39327}"/>
                </c:ext>
              </c:extLst>
            </c:dLbl>
            <c:dLbl>
              <c:idx val="3"/>
              <c:layout>
                <c:manualLayout>
                  <c:x val="-8.9976796378713527E-3"/>
                  <c:y val="3.44804911690676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632-094C-ABCD-04CA2BD39327}"/>
                </c:ext>
              </c:extLst>
            </c:dLbl>
            <c:dLbl>
              <c:idx val="4"/>
              <c:layout>
                <c:manualLayout>
                  <c:x val="-2.6084293811099699E-2"/>
                  <c:y val="2.319072656252089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632-094C-ABCD-04CA2BD39327}"/>
                </c:ext>
              </c:extLst>
            </c:dLbl>
            <c:dLbl>
              <c:idx val="5"/>
              <c:layout>
                <c:manualLayout>
                  <c:x val="9.4703107763703456E-3"/>
                  <c:y val="1.136287647037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632-094C-ABCD-04CA2BD39327}"/>
                </c:ext>
              </c:extLst>
            </c:dLbl>
            <c:dLbl>
              <c:idx val="6"/>
              <c:layout>
                <c:manualLayout>
                  <c:x val="2.9865342919091591E-2"/>
                  <c:y val="-2.757721549008576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632-094C-ABCD-04CA2BD393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Foglio1!$B$88:$B$94</c:f>
              <c:strCache>
                <c:ptCount val="7"/>
                <c:pt idx="0">
                  <c:v>World</c:v>
                </c:pt>
                <c:pt idx="1">
                  <c:v>US $</c:v>
                </c:pt>
                <c:pt idx="2">
                  <c:v>Euro</c:v>
                </c:pt>
                <c:pt idx="3">
                  <c:v>Yen</c:v>
                </c:pt>
                <c:pt idx="4">
                  <c:v>Pound</c:v>
                </c:pt>
                <c:pt idx="5">
                  <c:v>Yuan</c:v>
                </c:pt>
                <c:pt idx="6">
                  <c:v>Altre</c:v>
                </c:pt>
              </c:strCache>
            </c:strRef>
          </c:cat>
          <c:val>
            <c:numRef>
              <c:f>Foglio1!$C$88:$C$94</c:f>
              <c:numCache>
                <c:formatCode>0.00%</c:formatCode>
                <c:ptCount val="7"/>
                <c:pt idx="1">
                  <c:v>0.58799999999999997</c:v>
                </c:pt>
                <c:pt idx="2">
                  <c:v>0.20599999999999999</c:v>
                </c:pt>
                <c:pt idx="3">
                  <c:v>5.5E-2</c:v>
                </c:pt>
                <c:pt idx="4">
                  <c:v>4.7E-2</c:v>
                </c:pt>
                <c:pt idx="5">
                  <c:v>2.8000000000000001E-2</c:v>
                </c:pt>
                <c:pt idx="6">
                  <c:v>7.5999999999999998E-2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632-094C-ABCD-04CA2BD393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000" b="1" i="0" baseline="0" dirty="0"/>
              <a:t>Russia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31-324B-999F-83AD7FF11C7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331-324B-999F-83AD7FF11C7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331-324B-999F-83AD7FF11C7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331-324B-999F-83AD7FF11C7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331-324B-999F-83AD7FF11C7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331-324B-999F-83AD7FF11C7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331-324B-999F-83AD7FF11C7A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331-324B-999F-83AD7FF11C7A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C331-324B-999F-83AD7FF11C7A}"/>
              </c:ext>
            </c:extLst>
          </c:dPt>
          <c:dLbls>
            <c:dLbl>
              <c:idx val="1"/>
              <c:layout>
                <c:manualLayout>
                  <c:x val="2.7083333333333334E-2"/>
                  <c:y val="3.33225257575350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791666666666667"/>
                      <c:h val="4.561983946064574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331-324B-999F-83AD7FF11C7A}"/>
                </c:ext>
              </c:extLst>
            </c:dLbl>
            <c:dLbl>
              <c:idx val="2"/>
              <c:layout>
                <c:manualLayout>
                  <c:x val="4.3820702099737534E-2"/>
                  <c:y val="-4.588117872127844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331-324B-999F-83AD7FF11C7A}"/>
                </c:ext>
              </c:extLst>
            </c:dLbl>
            <c:dLbl>
              <c:idx val="3"/>
              <c:layout>
                <c:manualLayout>
                  <c:x val="-6.4617782152231004E-2"/>
                  <c:y val="-2.523975013884299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331-324B-999F-83AD7FF11C7A}"/>
                </c:ext>
              </c:extLst>
            </c:dLbl>
            <c:dLbl>
              <c:idx val="4"/>
              <c:layout>
                <c:manualLayout>
                  <c:x val="-4.133185695538056E-2"/>
                  <c:y val="-9.464854242452497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331-324B-999F-83AD7FF11C7A}"/>
                </c:ext>
              </c:extLst>
            </c:dLbl>
            <c:dLbl>
              <c:idx val="5"/>
              <c:layout>
                <c:manualLayout>
                  <c:x val="-2.7487122703412074E-2"/>
                  <c:y val="3.093174005926882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331-324B-999F-83AD7FF11C7A}"/>
                </c:ext>
              </c:extLst>
            </c:dLbl>
            <c:dLbl>
              <c:idx val="6"/>
              <c:layout>
                <c:manualLayout>
                  <c:x val="-1.4583333333333372E-2"/>
                  <c:y val="-1.003469877370456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270833333333333"/>
                      <c:h val="2.975206921346461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C331-324B-999F-83AD7FF11C7A}"/>
                </c:ext>
              </c:extLst>
            </c:dLbl>
            <c:dLbl>
              <c:idx val="7"/>
              <c:layout>
                <c:manualLayout>
                  <c:x val="-4.9431594488188978E-3"/>
                  <c:y val="-1.499587583740491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331-324B-999F-83AD7FF11C7A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C331-324B-999F-83AD7FF11C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Foglio1!$B$97:$B$105</c:f>
              <c:strCache>
                <c:ptCount val="9"/>
                <c:pt idx="0">
                  <c:v>Russia</c:v>
                </c:pt>
                <c:pt idx="1">
                  <c:v>US$</c:v>
                </c:pt>
                <c:pt idx="2">
                  <c:v>Euro</c:v>
                </c:pt>
                <c:pt idx="3">
                  <c:v>Yuan</c:v>
                </c:pt>
                <c:pt idx="4">
                  <c:v>Gold</c:v>
                </c:pt>
                <c:pt idx="5">
                  <c:v>Pound</c:v>
                </c:pt>
                <c:pt idx="6">
                  <c:v>Yen</c:v>
                </c:pt>
                <c:pt idx="7">
                  <c:v>Canada</c:v>
                </c:pt>
                <c:pt idx="8">
                  <c:v>Australia</c:v>
                </c:pt>
              </c:strCache>
            </c:strRef>
          </c:cat>
          <c:val>
            <c:numRef>
              <c:f>Foglio1!$C$97:$C$105</c:f>
              <c:numCache>
                <c:formatCode>0.00%</c:formatCode>
                <c:ptCount val="9"/>
                <c:pt idx="1">
                  <c:v>0.16400000000000001</c:v>
                </c:pt>
                <c:pt idx="2">
                  <c:v>0.32300000000000001</c:v>
                </c:pt>
                <c:pt idx="3" formatCode="0%">
                  <c:v>0.13</c:v>
                </c:pt>
                <c:pt idx="4">
                  <c:v>0.217</c:v>
                </c:pt>
                <c:pt idx="5">
                  <c:v>6.5000000000000002E-2</c:v>
                </c:pt>
                <c:pt idx="6">
                  <c:v>5.7000000000000002E-2</c:v>
                </c:pt>
                <c:pt idx="7" formatCode="0%">
                  <c:v>0.03</c:v>
                </c:pt>
                <c:pt idx="8" formatCode="0%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C331-324B-999F-83AD7FF11C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6T11:09:06.555"/>
    </inkml:context>
    <inkml:brush xml:id="br0">
      <inkml:brushProperty name="width" value="0.1" units="cm"/>
      <inkml:brushProperty name="height" value="0.6" units="cm"/>
      <inkml:brushProperty name="color" value="#849398"/>
      <inkml:brushProperty name="inkEffects" value="pencil"/>
    </inkml:brush>
  </inkml:definitions>
  <inkml:trace contextRef="#ctx0" brushRef="#br0">1 0 16383,'0'0'0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6T11:09:09.030"/>
    </inkml:context>
    <inkml:brush xml:id="br0">
      <inkml:brushProperty name="width" value="0.1" units="cm"/>
      <inkml:brushProperty name="height" value="0.6" units="cm"/>
      <inkml:brushProperty name="color" value="#849398"/>
      <inkml:brushProperty name="inkEffects" value="pencil"/>
    </inkml:brush>
  </inkml:definitions>
  <inkml:trace contextRef="#ctx0" brushRef="#br0">0 1 16383,'0'0'0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6T11:09:09.613"/>
    </inkml:context>
    <inkml:brush xml:id="br0">
      <inkml:brushProperty name="width" value="0.1" units="cm"/>
      <inkml:brushProperty name="height" value="0.6" units="cm"/>
      <inkml:brushProperty name="color" value="#849398"/>
      <inkml:brushProperty name="inkEffects" value="pencil"/>
    </inkml:brush>
  </inkml:definitions>
  <inkml:trace contextRef="#ctx0" brushRef="#br0">0 1 16383,'0'0'0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6T11:09:11.438"/>
    </inkml:context>
    <inkml:brush xml:id="br0">
      <inkml:brushProperty name="width" value="0.1" units="cm"/>
      <inkml:brushProperty name="height" value="0.6" units="cm"/>
      <inkml:brushProperty name="color" value="#849398"/>
      <inkml:brushProperty name="inkEffects" value="pencil"/>
    </inkml:brush>
  </inkml:definitions>
  <inkml:trace contextRef="#ctx0" brushRef="#br0">1 1 16383,'0'0'0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6T11:09:19.949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0 1 16383,'0'0'0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6T11:09:57.994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0 16383,'0'0'0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C4C855-B085-FE42-B468-11FFB54452B1}" type="datetimeFigureOut">
              <a:rPr lang="it-IT" smtClean="0"/>
              <a:t>26/03/2023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B2871-A6CC-9644-BF20-395692FECA9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9912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F58D64-E396-B39D-12D6-BD4BB1B4FD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A9C93FC-7A39-183C-83DD-A2391CA30B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37400B9-E73C-3B6D-228A-0B67F3476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1FB7-7430-D54D-97ED-DC078A1165CC}" type="datetime1">
              <a:rPr lang="it-IT" smtClean="0"/>
              <a:t>26/03/2023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308956A-A924-CCDA-6C06-A8872F091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Fonte: IMF AE= Advanced Economies  EM= Emerging Markets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6003AF5-3600-0793-BC13-18918F46C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B140-D881-8D43-AF5B-AA3E1BD6F9A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296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28AED6-ADFA-AA67-7675-D05430955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887A0C1-CBDB-4C2D-29CF-C7D52CF298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EA87DF6-D400-17F0-FF7B-C65CC1A4D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BF804-CBBE-3240-A702-5C5130ED22FC}" type="datetime1">
              <a:rPr lang="it-IT" smtClean="0"/>
              <a:t>26/03/2023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718A7C6-D7D5-5665-F3AE-4BCEBFE4C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Fonte: IMF AE= Advanced Economies  EM= Emerging Markets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2EFFC5D-5DAC-BB8E-EB23-EFD423B95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B140-D881-8D43-AF5B-AA3E1BD6F9A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62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CB94C9E-15DF-C553-BDCA-FD8DE59B5C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F10C80E-30C7-BFEC-8170-CCED99FA03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21B4B82-8B61-36B3-0645-8649FFD51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D6D55-C5F4-A942-87F0-432A324AD4CC}" type="datetime1">
              <a:rPr lang="it-IT" smtClean="0"/>
              <a:t>26/03/2023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5171090-6242-D2FE-6054-F2F9ABFE0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Fonte: IMF AE= Advanced Economies  EM= Emerging Markets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EDC5BA-CC7B-25BE-BF77-77BB809F9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B140-D881-8D43-AF5B-AA3E1BD6F9A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9275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426D04-EA89-91E3-CA1E-FE49C168F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99E877-3D5A-315B-A600-DAF84B3ED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CB9E152-2556-49F1-022B-E90B86F82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BDA0-DE0F-934C-BE69-3FA79A6FF8B8}" type="datetime1">
              <a:rPr lang="it-IT" smtClean="0"/>
              <a:t>26/03/2023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12DDD90-485D-DA27-899E-F76DBED2E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Fonte: IMF AE= Advanced Economies  EM= Emerging Markets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0E48F8-1264-EF3C-CE28-4ADE8B7F4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B140-D881-8D43-AF5B-AA3E1BD6F9A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483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076D7C-4141-7C75-6FDC-C214D5869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E854B91-FFAC-EB19-8222-FB03882E56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8D351E9-034F-9D08-5360-E9275BB7B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F808B-26CA-7540-92E5-A8CD58B13F84}" type="datetime1">
              <a:rPr lang="it-IT" smtClean="0"/>
              <a:t>26/03/2023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5B50985-0CC9-05C4-CD7A-2B7D0C300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Fonte: IMF AE= Advanced Economies  EM= Emerging Markets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D13DE02-8854-2C3F-434F-674CA5DFD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B140-D881-8D43-AF5B-AA3E1BD6F9A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9576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373DA2-37AE-C958-BFB9-0A6383C86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79C1C9-9807-AAAA-40A7-4D75104C79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F807742-D886-8EFD-A362-C7DD093EAE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80EECF5-A53F-BAA6-70D6-383F1B1B4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6DE1B-8539-1946-A9CE-60C921F6AFD5}" type="datetime1">
              <a:rPr lang="it-IT" smtClean="0"/>
              <a:t>26/03/2023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8BBD686-FF0D-17A8-8543-D61F5B1C5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Fonte: IMF AE= Advanced Economies  EM= Emerging Markets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A988A9D-A79F-AFBF-44C7-921F1AFE4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B140-D881-8D43-AF5B-AA3E1BD6F9A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0823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C7CF4A-8CE6-7026-FC8B-C4C0EFA48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6802666-BDB2-E0B4-278C-FC3E129D8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EB44C7F-88A4-607C-1350-20EFACC887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BDF2690-51B8-3289-2843-D4B06B9542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DE52B40-FAA5-D239-30FA-543DF758E1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FEA55D3-D8FD-92AA-8A2E-5F98D9219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2F9A-2C16-2B48-B566-59498A883560}" type="datetime1">
              <a:rPr lang="it-IT" smtClean="0"/>
              <a:t>26/03/2023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8CD8963-3ADB-C023-CB15-EB946319D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Fonte: IMF AE= Advanced Economies  EM= Emerging Markets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F8A5329-1F8C-A33D-000F-1D07DB428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B140-D881-8D43-AF5B-AA3E1BD6F9A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9762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F0012E-3D9E-CBB2-3190-C0ECAED4D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0741EBC-E595-8429-A5EC-326520C77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B366-0E93-F54B-B566-C04C6862F408}" type="datetime1">
              <a:rPr lang="it-IT" smtClean="0"/>
              <a:t>26/03/2023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9EDE417-2172-7F79-1983-717CAD671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Fonte: IMF AE= Advanced Economies  EM= Emerging Markets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1CFB8B0-1C74-EF36-7EE1-C92ECF352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B140-D881-8D43-AF5B-AA3E1BD6F9A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7119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75DF17C-9A29-7BFC-2AF3-577539749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67350-F199-9340-8F02-948E55772A1D}" type="datetime1">
              <a:rPr lang="it-IT" smtClean="0"/>
              <a:t>26/03/2023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8969DD8-687A-C668-750A-A5C3C44F8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Fonte: IMF AE= Advanced Economies  EM= Emerging Markets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14C7441-7108-A78A-79C4-601AFF5AF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B140-D881-8D43-AF5B-AA3E1BD6F9A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2540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155659-7DAE-167F-BE93-20A5B81A7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9BF96D9-39BF-62DD-C536-CC6697468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E1CAE60-6F4D-674E-E3D5-9C0749C490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5EC101E-F6E4-3D99-F711-EC08EFD6B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CB87-2F4F-DB42-98E2-22DA3F7FF37B}" type="datetime1">
              <a:rPr lang="it-IT" smtClean="0"/>
              <a:t>26/03/2023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8DBCEAD-2A32-EB70-0286-E2EC6B40F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Fonte: IMF AE= Advanced Economies  EM= Emerging Markets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12EC47A-4C3B-D98C-F6E8-5A289752B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B140-D881-8D43-AF5B-AA3E1BD6F9A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9439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0B3D21-69B1-5665-B0BF-E0B8889DD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C40A496-CDEA-C331-60F1-C185681264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807C08C-D53F-7138-6DB3-AC4B718AC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7134EE5-40DC-82F0-AD64-50987B2BF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7628-960F-BD41-AE6E-BB020CC97C66}" type="datetime1">
              <a:rPr lang="it-IT" smtClean="0"/>
              <a:t>26/03/2023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9F6AFB2-0FD5-6F45-F0CF-5B1801D35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Fonte: IMF AE= Advanced Economies  EM= Emerging Markets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1D4D22D-540A-AB28-2EA7-29A0A99AF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B140-D881-8D43-AF5B-AA3E1BD6F9A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192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A546B81-4F98-701C-A086-9F58C50F7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2310468-7FC2-89BB-6B67-6DCDF4784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4A44CAA-823A-83A1-9139-B1E9C524B4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90953-C924-1448-B8A0-8250D41BC891}" type="datetime1">
              <a:rPr lang="it-IT" smtClean="0"/>
              <a:t>26/03/2023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F6118C2-282E-CDCC-110D-F7A9050694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Fonte: IMF AE= Advanced Economies  EM= Emerging Markets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13FD2F-89CB-95F2-8E9B-335DCFC98B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1B140-D881-8D43-AF5B-AA3E1BD6F9A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0767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customXml" Target="../ink/ink6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5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customXml" Target="../ink/ink4.xml"/><Relationship Id="rId1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60B18A-C116-188A-796E-608F59DC0E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/>
              <a:t>Dopo la globalizzazione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65D0F25-C490-2AD2-8FD3-BA98562C88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Innocenzo Cipolletta</a:t>
            </a:r>
          </a:p>
          <a:p>
            <a:r>
              <a:rPr lang="it-IT" dirty="0" err="1"/>
              <a:t>EconoMia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41A78D8-6648-D59D-8C56-57EFE5A5F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5735638"/>
            <a:ext cx="4114800" cy="985838"/>
          </a:xfrm>
        </p:spPr>
        <p:txBody>
          <a:bodyPr/>
          <a:lstStyle/>
          <a:p>
            <a:r>
              <a:rPr lang="it-IT" sz="2400" b="1" dirty="0"/>
              <a:t> 24 marzo 2023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39FFAC6-C6D5-2E35-51DB-EFEE47233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B140-D881-8D43-AF5B-AA3E1BD6F9A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6295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584C25-4E8E-323D-9F2D-592D68F4E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it-IT" sz="3600" dirty="0"/>
              <a:t>                    4. GDP per capita in PPP nel 2022 </a:t>
            </a:r>
            <a:br>
              <a:rPr lang="it-IT" sz="3600" dirty="0"/>
            </a:br>
            <a:r>
              <a:rPr lang="it-IT" sz="3600"/>
              <a:t>                                        </a:t>
            </a:r>
            <a:r>
              <a:rPr lang="it-IT" sz="3600" dirty="0"/>
              <a:t>(1980=1,00)</a:t>
            </a:r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EFD1C1F1-AFCF-320F-E2FE-623C3DD74C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383400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450A1B0-250C-8910-D59F-E32D213A9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90982" y="6356350"/>
            <a:ext cx="6881766" cy="365125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it-IT" sz="2000" dirty="0"/>
              <a:t>Fonte: IMF AE= Advanced </a:t>
            </a:r>
            <a:r>
              <a:rPr lang="it-IT" sz="2000" dirty="0" err="1"/>
              <a:t>Economies</a:t>
            </a:r>
            <a:r>
              <a:rPr lang="it-IT" sz="2000" dirty="0"/>
              <a:t>  EM= </a:t>
            </a:r>
            <a:r>
              <a:rPr lang="it-IT" sz="2000" dirty="0" err="1"/>
              <a:t>Emerging</a:t>
            </a:r>
            <a:r>
              <a:rPr lang="it-IT" sz="2000" dirty="0"/>
              <a:t> Markets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CC9EE66-31BA-B4A7-1130-128BFC65E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791B140-D881-8D43-AF5B-AA3E1BD6F9A0}" type="slidenum">
              <a:rPr lang="it-IT" smtClean="0"/>
              <a:pPr>
                <a:spcAft>
                  <a:spcPts val="600"/>
                </a:spcAft>
              </a:pPr>
              <a:t>10</a:t>
            </a:fld>
            <a:endParaRPr lang="it-IT"/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7" name="Input penna 6">
                <a:extLst>
                  <a:ext uri="{FF2B5EF4-FFF2-40B4-BE49-F238E27FC236}">
                    <a16:creationId xmlns:a16="http://schemas.microsoft.com/office/drawing/2014/main" id="{E4FAEBC1-A417-493A-67E8-61B1CB33942F}"/>
                  </a:ext>
                </a:extLst>
              </p14:cNvPr>
              <p14:cNvContentPartPr/>
              <p14:nvPr/>
            </p14:nvContentPartPr>
            <p14:xfrm>
              <a:off x="2190982" y="-385605"/>
              <a:ext cx="360" cy="360"/>
            </p14:xfrm>
          </p:contentPart>
        </mc:Choice>
        <mc:Fallback xmlns="">
          <p:pic>
            <p:nvPicPr>
              <p:cNvPr id="7" name="Input penna 6">
                <a:extLst>
                  <a:ext uri="{FF2B5EF4-FFF2-40B4-BE49-F238E27FC236}">
                    <a16:creationId xmlns:a16="http://schemas.microsoft.com/office/drawing/2014/main" id="{E4FAEBC1-A417-493A-67E8-61B1CB33942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73342" y="-493605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16" name="Input penna 15">
                <a:extLst>
                  <a:ext uri="{FF2B5EF4-FFF2-40B4-BE49-F238E27FC236}">
                    <a16:creationId xmlns:a16="http://schemas.microsoft.com/office/drawing/2014/main" id="{B1B304F7-1988-985B-49FD-4CC6F9686E4C}"/>
                  </a:ext>
                </a:extLst>
              </p14:cNvPr>
              <p14:cNvContentPartPr/>
              <p14:nvPr/>
            </p14:nvContentPartPr>
            <p14:xfrm>
              <a:off x="8660902" y="3507435"/>
              <a:ext cx="360" cy="360"/>
            </p14:xfrm>
          </p:contentPart>
        </mc:Choice>
        <mc:Fallback xmlns="">
          <p:pic>
            <p:nvPicPr>
              <p:cNvPr id="16" name="Input penna 15">
                <a:extLst>
                  <a:ext uri="{FF2B5EF4-FFF2-40B4-BE49-F238E27FC236}">
                    <a16:creationId xmlns:a16="http://schemas.microsoft.com/office/drawing/2014/main" id="{B1B304F7-1988-985B-49FD-4CC6F9686E4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642902" y="3399795"/>
                <a:ext cx="36000" cy="21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1" name="Gruppo 20">
            <a:extLst>
              <a:ext uri="{FF2B5EF4-FFF2-40B4-BE49-F238E27FC236}">
                <a16:creationId xmlns:a16="http://schemas.microsoft.com/office/drawing/2014/main" id="{783F151E-0050-0B93-DDC1-0E2DA3A92DC6}"/>
              </a:ext>
            </a:extLst>
          </p:cNvPr>
          <p:cNvGrpSpPr/>
          <p:nvPr/>
        </p:nvGrpSpPr>
        <p:grpSpPr>
          <a:xfrm>
            <a:off x="8474062" y="3658635"/>
            <a:ext cx="58680" cy="1440"/>
            <a:chOff x="8474062" y="3658635"/>
            <a:chExt cx="58680" cy="144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7">
              <p14:nvContentPartPr>
                <p14:cNvPr id="18" name="Input penna 17">
                  <a:extLst>
                    <a:ext uri="{FF2B5EF4-FFF2-40B4-BE49-F238E27FC236}">
                      <a16:creationId xmlns:a16="http://schemas.microsoft.com/office/drawing/2014/main" id="{384D79A2-28E5-1F95-3671-221CC42A8C6F}"/>
                    </a:ext>
                  </a:extLst>
                </p14:cNvPr>
                <p14:cNvContentPartPr/>
                <p14:nvPr/>
              </p14:nvContentPartPr>
              <p14:xfrm>
                <a:off x="8474062" y="3658635"/>
                <a:ext cx="360" cy="360"/>
              </p14:xfrm>
            </p:contentPart>
          </mc:Choice>
          <mc:Fallback xmlns="">
            <p:pic>
              <p:nvPicPr>
                <p:cNvPr id="18" name="Input penna 17">
                  <a:extLst>
                    <a:ext uri="{FF2B5EF4-FFF2-40B4-BE49-F238E27FC236}">
                      <a16:creationId xmlns:a16="http://schemas.microsoft.com/office/drawing/2014/main" id="{384D79A2-28E5-1F95-3671-221CC42A8C6F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8456062" y="3550995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9">
              <p14:nvContentPartPr>
                <p14:cNvPr id="20" name="Input penna 19">
                  <a:extLst>
                    <a:ext uri="{FF2B5EF4-FFF2-40B4-BE49-F238E27FC236}">
                      <a16:creationId xmlns:a16="http://schemas.microsoft.com/office/drawing/2014/main" id="{AE67F03A-E9F5-7A00-51C9-21F9116B161C}"/>
                    </a:ext>
                  </a:extLst>
                </p14:cNvPr>
                <p14:cNvContentPartPr/>
                <p14:nvPr/>
              </p14:nvContentPartPr>
              <p14:xfrm>
                <a:off x="8532382" y="3659715"/>
                <a:ext cx="360" cy="360"/>
              </p14:xfrm>
            </p:contentPart>
          </mc:Choice>
          <mc:Fallback xmlns="">
            <p:pic>
              <p:nvPicPr>
                <p:cNvPr id="20" name="Input penna 19">
                  <a:extLst>
                    <a:ext uri="{FF2B5EF4-FFF2-40B4-BE49-F238E27FC236}">
                      <a16:creationId xmlns:a16="http://schemas.microsoft.com/office/drawing/2014/main" id="{AE67F03A-E9F5-7A00-51C9-21F9116B161C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8514742" y="3552075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1">
            <p14:nvContentPartPr>
              <p14:cNvPr id="22" name="Input penna 21">
                <a:extLst>
                  <a:ext uri="{FF2B5EF4-FFF2-40B4-BE49-F238E27FC236}">
                    <a16:creationId xmlns:a16="http://schemas.microsoft.com/office/drawing/2014/main" id="{CE9F445C-8E71-9A78-298B-D6AB2990EFB3}"/>
                  </a:ext>
                </a:extLst>
              </p14:cNvPr>
              <p14:cNvContentPartPr/>
              <p14:nvPr/>
            </p14:nvContentPartPr>
            <p14:xfrm>
              <a:off x="4932022" y="-529245"/>
              <a:ext cx="360" cy="360"/>
            </p14:xfrm>
          </p:contentPart>
        </mc:Choice>
        <mc:Fallback xmlns="">
          <p:pic>
            <p:nvPicPr>
              <p:cNvPr id="22" name="Input penna 21">
                <a:extLst>
                  <a:ext uri="{FF2B5EF4-FFF2-40B4-BE49-F238E27FC236}">
                    <a16:creationId xmlns:a16="http://schemas.microsoft.com/office/drawing/2014/main" id="{CE9F445C-8E71-9A78-298B-D6AB2990EFB3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914022" y="-636885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3">
            <p14:nvContentPartPr>
              <p14:cNvPr id="23" name="Input penna 22">
                <a:extLst>
                  <a:ext uri="{FF2B5EF4-FFF2-40B4-BE49-F238E27FC236}">
                    <a16:creationId xmlns:a16="http://schemas.microsoft.com/office/drawing/2014/main" id="{FC77541B-D7E5-4B34-0EE4-CC186D0A8A53}"/>
                  </a:ext>
                </a:extLst>
              </p14:cNvPr>
              <p14:cNvContentPartPr/>
              <p14:nvPr/>
            </p14:nvContentPartPr>
            <p14:xfrm>
              <a:off x="3944590" y="4028858"/>
              <a:ext cx="360" cy="360"/>
            </p14:xfrm>
          </p:contentPart>
        </mc:Choice>
        <mc:Fallback xmlns="">
          <p:pic>
            <p:nvPicPr>
              <p:cNvPr id="23" name="Input penna 22">
                <a:extLst>
                  <a:ext uri="{FF2B5EF4-FFF2-40B4-BE49-F238E27FC236}">
                    <a16:creationId xmlns:a16="http://schemas.microsoft.com/office/drawing/2014/main" id="{FC77541B-D7E5-4B34-0EE4-CC186D0A8A53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926950" y="3920858"/>
                <a:ext cx="36000" cy="21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63300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5EA0C8-4E90-E7E7-20C4-61E788499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                      5. GDP per capita in PPP</a:t>
            </a:r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A935F753-A897-1595-CF96-886B3F3191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1856569"/>
              </p:ext>
            </p:extLst>
          </p:nvPr>
        </p:nvGraphicFramePr>
        <p:xfrm>
          <a:off x="838200" y="1428750"/>
          <a:ext cx="10515600" cy="4748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5B46F79-A2A2-2087-446F-237227D8D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47553" y="6356350"/>
            <a:ext cx="7457704" cy="365125"/>
          </a:xfrm>
        </p:spPr>
        <p:txBody>
          <a:bodyPr/>
          <a:lstStyle/>
          <a:p>
            <a:r>
              <a:rPr lang="it-IT" sz="2000" dirty="0"/>
              <a:t>Fonte: IMF AE= Advanced </a:t>
            </a:r>
            <a:r>
              <a:rPr lang="it-IT" sz="2000" dirty="0" err="1"/>
              <a:t>Economies</a:t>
            </a:r>
            <a:r>
              <a:rPr lang="it-IT" sz="2000" dirty="0"/>
              <a:t>  EM= </a:t>
            </a:r>
            <a:r>
              <a:rPr lang="it-IT" sz="2000" dirty="0" err="1"/>
              <a:t>Emerging</a:t>
            </a:r>
            <a:r>
              <a:rPr lang="it-IT" sz="2000" dirty="0"/>
              <a:t> Markets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F873455-32CA-8CD3-7FCC-23909D29E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B140-D881-8D43-AF5B-AA3E1BD6F9A0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2338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F1B1D3-02E4-DD6F-9023-39984D84B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           </a:t>
            </a:r>
            <a:r>
              <a:rPr lang="it-IT" u="sng" dirty="0"/>
              <a:t>I limiti della globalizzazione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437D5E4-00BD-8705-4B73-AF0248F23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Non sono state evitate guerre locali (Iran, Kuwait, Balcani, Afghanistan, Iraq, Libia, Siria, Yemen, Etiopia…) e terrorismo 8Torri gemelle)</a:t>
            </a:r>
          </a:p>
          <a:p>
            <a:r>
              <a:rPr lang="it-IT" dirty="0"/>
              <a:t>Alla riduzione delle diseguaglianze tra paesi ha fatto riscontro un aumento delle diseguaglianze al loro interno, causa delocalizzazioni e modifiche settoriali da globalizzazione e innovazione</a:t>
            </a:r>
          </a:p>
          <a:p>
            <a:r>
              <a:rPr lang="it-IT" dirty="0"/>
              <a:t>All’integrazione internazionale ha fatto riscontro una disintegrazione nazionale per la perdita di autonomia dei governi nazionali</a:t>
            </a:r>
          </a:p>
          <a:p>
            <a:r>
              <a:rPr lang="it-IT" dirty="0"/>
              <a:t>L’insieme di questi elementi ha generato una forte avversione nei confronti della globalizzazione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F964A81-8F6B-F1A8-1DED-EF6928070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B140-D881-8D43-AF5B-AA3E1BD6F9A0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4602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7ACA82-1DDC-8BA8-AFF8-7F895621E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    </a:t>
            </a:r>
            <a:r>
              <a:rPr lang="it-IT" sz="3600" u="sng" dirty="0"/>
              <a:t>Primi 20 anni: verso un processo di deglobalizzazione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C8D144-AF0E-90A1-E67E-FC78B8ACE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La crisi finanziaria del 2008, con la caduta del GDP superiore a quello della Grande Crisi del ‘29, ha determinato un forte ritorno dello Stato nell’economia a salvaguardia delle imprese nazionali in USA, UK e EU</a:t>
            </a:r>
          </a:p>
          <a:p>
            <a:r>
              <a:rPr lang="it-IT" dirty="0"/>
              <a:t>L’avvento di Trump (2017-2021) ha colpito gli organismi internazionali, ha disdetto i principali accordi, tornato al bilateralismo, ha minacciato e messo dazi e sanzioni a tutti i paesi, ha avviato il decoupling con la Cina, ha rilanciato il protezionismo nazionale (MAGA)</a:t>
            </a:r>
          </a:p>
          <a:p>
            <a:r>
              <a:rPr lang="it-IT" dirty="0"/>
              <a:t>La pandemia (2020) ha messo in crisi le filiere lunghe. La difesa di interessi nazionali ha spinto a riportare in patria alcune produzioni. La ripresa ha messo in evidenza la carenza di componenti tecnologiche (microchip) e la necessità di rendersi autosufficienti (golden power)</a:t>
            </a:r>
          </a:p>
          <a:p>
            <a:r>
              <a:rPr lang="it-IT" dirty="0"/>
              <a:t>Fine del just-in-time e ritorno a produrre per magazzino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125AF19-CE6B-B0A6-1B04-9FDBC2E8A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B140-D881-8D43-AF5B-AA3E1BD6F9A0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9255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09CCA5-A77B-9306-D165-6C97133D1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  </a:t>
            </a:r>
            <a:r>
              <a:rPr lang="it-IT" sz="3600" u="sng" dirty="0"/>
              <a:t>Anni Venti: la guerra in Ucraina e le sanzioni finanziarie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3F63466-7856-1182-0A36-C78024301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24 febbraio 2022 la Russia ha aggredito l’Ucraina e i paesi occidentali hanno reagito supportando l’Ucraina co armi e ponendo sanzioni alla Russia e alla Bielorussia, in particolare:</a:t>
            </a:r>
          </a:p>
          <a:p>
            <a:pPr marL="0" indent="0">
              <a:buNone/>
            </a:pPr>
            <a:r>
              <a:rPr lang="it-IT" dirty="0"/>
              <a:t>- Esclusione dal sistema di messaggistica per i pagamenti internazionali       SWIFT di gran parte delle banche (esclusa </a:t>
            </a:r>
            <a:r>
              <a:rPr lang="it-IT" dirty="0" err="1"/>
              <a:t>Gazprombank</a:t>
            </a:r>
            <a:r>
              <a:rPr lang="it-IT" dirty="0"/>
              <a:t> e </a:t>
            </a:r>
            <a:r>
              <a:rPr lang="it-IT" dirty="0" err="1"/>
              <a:t>Sherbank</a:t>
            </a:r>
            <a:r>
              <a:rPr lang="it-IT" dirty="0"/>
              <a:t>)</a:t>
            </a:r>
          </a:p>
          <a:p>
            <a:pPr marL="0" indent="0">
              <a:buNone/>
            </a:pPr>
            <a:r>
              <a:rPr lang="it-IT" dirty="0"/>
              <a:t>-  Congelamento delle riserve in valute occidentali della Banca Centrale (pari a circa il 65% delle sue riserve) </a:t>
            </a:r>
          </a:p>
          <a:p>
            <a:pPr marL="0" indent="0">
              <a:buNone/>
            </a:pPr>
            <a:r>
              <a:rPr lang="it-IT" dirty="0"/>
              <a:t>-  Sanzioni economiche e sequestri a oligarchi e personalità politiche</a:t>
            </a:r>
          </a:p>
          <a:p>
            <a:pPr>
              <a:buFontTx/>
              <a:buChar char="-"/>
            </a:pPr>
            <a:r>
              <a:rPr lang="it-IT" dirty="0"/>
              <a:t>Blocco del commercio di prodotti tecnologici</a:t>
            </a:r>
          </a:p>
          <a:p>
            <a:pPr>
              <a:buFontTx/>
              <a:buChar char="-"/>
            </a:pPr>
            <a:endParaRPr lang="it-IT" dirty="0"/>
          </a:p>
          <a:p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773741C-0CD0-EBB1-2A5A-414E79077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B140-D881-8D43-AF5B-AA3E1BD6F9A0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4153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5927E0-A970-8840-7B47-E8F71B486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            6. Riserve delle Banche Centrali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7DE1CEE-50F2-A16C-A0CA-21C5B2399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Fonte: IMF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4E9A954-26D6-4E1B-E7CC-680F04495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B140-D881-8D43-AF5B-AA3E1BD6F9A0}" type="slidenum">
              <a:rPr lang="it-IT" smtClean="0"/>
              <a:t>15</a:t>
            </a:fld>
            <a:endParaRPr lang="it-IT"/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611D2CA0-DC08-BFD0-3881-9E2604DB35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3780744"/>
              </p:ext>
            </p:extLst>
          </p:nvPr>
        </p:nvGraphicFramePr>
        <p:xfrm>
          <a:off x="938150" y="1690686"/>
          <a:ext cx="5157849" cy="4486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98403B92-ABAA-9C50-83F5-76E9C4C48D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7066492"/>
              </p:ext>
            </p:extLst>
          </p:nvPr>
        </p:nvGraphicFramePr>
        <p:xfrm>
          <a:off x="6096000" y="1690687"/>
          <a:ext cx="6096000" cy="4802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72441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327E42-D889-EE58-02BD-1A3D5551B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             </a:t>
            </a:r>
            <a:r>
              <a:rPr lang="it-IT" u="sng" dirty="0"/>
              <a:t>Conseguenze delle sanzioni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9B421D-86E2-234B-4B23-DD436D6F6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Non tutti i paesi hanno aderito alle sanzioni ma tutti ne saranno coinvolti</a:t>
            </a:r>
          </a:p>
          <a:p>
            <a:r>
              <a:rPr lang="it-IT" dirty="0"/>
              <a:t>Le sanzioni finanziarie minano la fiducia nelle monete nazionali (</a:t>
            </a:r>
            <a:r>
              <a:rPr lang="it-IT" dirty="0" err="1"/>
              <a:t>weaponization</a:t>
            </a:r>
            <a:r>
              <a:rPr lang="it-IT" dirty="0"/>
              <a:t> del dollaro) e spingono a cercare sostituti (oro, SDR…)</a:t>
            </a:r>
          </a:p>
          <a:p>
            <a:r>
              <a:rPr lang="it-IT" dirty="0"/>
              <a:t>Si spacca il sistema monetario internazionale. La Cina sta progettando una nuova piattaforma per i pagamenti CIPS (China </a:t>
            </a:r>
            <a:r>
              <a:rPr lang="it-IT" dirty="0" err="1"/>
              <a:t>Interbank</a:t>
            </a:r>
            <a:r>
              <a:rPr lang="it-IT" dirty="0"/>
              <a:t> Payment System), sviluppa lo e-yuan e un sistema automatico per collegare le valute (M Bridge)</a:t>
            </a:r>
          </a:p>
          <a:p>
            <a:r>
              <a:rPr lang="it-IT" dirty="0"/>
              <a:t>Le banche dovranno mettere complicati e sofisticati sistemi di controllo per non incorrere nelle sanzioni</a:t>
            </a:r>
          </a:p>
          <a:p>
            <a:r>
              <a:rPr lang="it-IT" dirty="0"/>
              <a:t>Si svilupperà un mercato nero con risvolti criminali</a:t>
            </a:r>
          </a:p>
          <a:p>
            <a:r>
              <a:rPr lang="it-IT" dirty="0"/>
              <a:t>Saremo tutti più sorvegliati e controllati dallo Stato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E12C288-AE62-AD34-36BB-1414656F5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B140-D881-8D43-AF5B-AA3E1BD6F9A0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22148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B71C6B-A7E5-B027-7445-DADDE5F56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u="sng" dirty="0"/>
              <a:t>Le tensioni tra USA e Cina: l’avvio del decoupling tecnologico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D701F8-404C-50CB-7212-254E594A2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r>
              <a:rPr lang="it-IT" dirty="0"/>
              <a:t>La questione di Taiwan e le tensioni militari</a:t>
            </a:r>
          </a:p>
          <a:p>
            <a:r>
              <a:rPr lang="it-IT" dirty="0"/>
              <a:t>Il bando alle tecnologie cinesi: Huawei e la guerra dei semiconduttori</a:t>
            </a:r>
          </a:p>
          <a:p>
            <a:r>
              <a:rPr lang="it-IT" dirty="0"/>
              <a:t>Il Chips and Science Act (50 </a:t>
            </a:r>
            <a:r>
              <a:rPr lang="it-IT" dirty="0" err="1"/>
              <a:t>mrd</a:t>
            </a:r>
            <a:r>
              <a:rPr lang="it-IT" dirty="0"/>
              <a:t> $ investimenti pubblici) 2022</a:t>
            </a:r>
          </a:p>
          <a:p>
            <a:r>
              <a:rPr lang="it-IT" dirty="0"/>
              <a:t>The </a:t>
            </a:r>
            <a:r>
              <a:rPr lang="it-IT" dirty="0" err="1"/>
              <a:t>Inflation</a:t>
            </a:r>
            <a:r>
              <a:rPr lang="it-IT" dirty="0"/>
              <a:t> </a:t>
            </a:r>
            <a:r>
              <a:rPr lang="it-IT" dirty="0" err="1"/>
              <a:t>Reduction</a:t>
            </a:r>
            <a:r>
              <a:rPr lang="it-IT" dirty="0"/>
              <a:t> Act IRA (369 </a:t>
            </a:r>
            <a:r>
              <a:rPr lang="it-IT" dirty="0" err="1"/>
              <a:t>mrd</a:t>
            </a:r>
            <a:r>
              <a:rPr lang="it-IT" dirty="0"/>
              <a:t> $) 2023</a:t>
            </a:r>
          </a:p>
          <a:p>
            <a:r>
              <a:rPr lang="it-IT" dirty="0"/>
              <a:t>Il bando di </a:t>
            </a:r>
            <a:r>
              <a:rPr lang="it-IT" dirty="0" err="1"/>
              <a:t>Tik</a:t>
            </a:r>
            <a:r>
              <a:rPr lang="it-IT" dirty="0"/>
              <a:t> </a:t>
            </a:r>
            <a:r>
              <a:rPr lang="it-IT" dirty="0" err="1"/>
              <a:t>Tok</a:t>
            </a:r>
            <a:r>
              <a:rPr lang="it-IT" dirty="0"/>
              <a:t> e delle Gru dei porti</a:t>
            </a:r>
          </a:p>
          <a:p>
            <a:r>
              <a:rPr lang="it-IT" dirty="0"/>
              <a:t>La Cina come concorrente globale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E8B10E4-1C6B-C5FA-3162-1FE52819F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Fonte: IMF AE= Advanced Economies  EM= Emerging Markets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436E01C-358C-6B21-5B37-B9A4BDC3C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B140-D881-8D43-AF5B-AA3E1BD6F9A0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88411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F38CD7-3634-A150-C20C-D8E01D0F2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Industria manifatturiera, quote di VA per aree geografiche</a:t>
            </a:r>
          </a:p>
        </p:txBody>
      </p:sp>
      <p:pic>
        <p:nvPicPr>
          <p:cNvPr id="7" name="Segnaposto contenuto 6">
            <a:extLst>
              <a:ext uri="{FF2B5EF4-FFF2-40B4-BE49-F238E27FC236}">
                <a16:creationId xmlns:a16="http://schemas.microsoft.com/office/drawing/2014/main" id="{CB16A3E4-C648-8D3A-EFCA-993F21F67A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3100" y="1825625"/>
            <a:ext cx="7915275" cy="4351338"/>
          </a:xfrm>
        </p:spPr>
      </p:pic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A930A1B-A665-4380-65EC-2C0ED628E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Fonte: IMF AE= Advanced Economies  EM= Emerging Markets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C50C4E4-5F80-5290-0ED3-D1231ED7B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B140-D881-8D43-AF5B-AA3E1BD6F9A0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57276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19190E-D3A0-7D14-0106-5CE6094E8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       </a:t>
            </a:r>
            <a:r>
              <a:rPr lang="it-IT" u="sng" dirty="0"/>
              <a:t>Una nuova e diversa globalizzazione?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CFA59FF-7171-1BA7-F69C-DB015ECD5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mondo tende a dividersi in due o tre blocchi</a:t>
            </a:r>
          </a:p>
          <a:p>
            <a:r>
              <a:rPr lang="it-IT" dirty="0"/>
              <a:t>Si parla di friend-</a:t>
            </a:r>
            <a:r>
              <a:rPr lang="it-IT" dirty="0" err="1"/>
              <a:t>shoring</a:t>
            </a:r>
            <a:r>
              <a:rPr lang="it-IT" dirty="0"/>
              <a:t> (Janet Yellen) rispetto l’off-</a:t>
            </a:r>
            <a:r>
              <a:rPr lang="it-IT" dirty="0" err="1"/>
              <a:t>shoring</a:t>
            </a:r>
            <a:r>
              <a:rPr lang="it-IT" dirty="0"/>
              <a:t> e di Club della prosperità (</a:t>
            </a:r>
            <a:r>
              <a:rPr lang="it-IT" dirty="0" err="1"/>
              <a:t>Liz</a:t>
            </a:r>
            <a:r>
              <a:rPr lang="it-IT" dirty="0"/>
              <a:t> </a:t>
            </a:r>
            <a:r>
              <a:rPr lang="it-IT" dirty="0" err="1"/>
              <a:t>Truss</a:t>
            </a:r>
            <a:r>
              <a:rPr lang="it-IT" dirty="0"/>
              <a:t> ex-ministro esteri UK) a significare una più stretta unione tra paesi simili, amici e con regole comuni. Una </a:t>
            </a:r>
            <a:r>
              <a:rPr lang="it-IT" dirty="0" err="1"/>
              <a:t>riglobalizzazione</a:t>
            </a:r>
            <a:r>
              <a:rPr lang="it-IT" dirty="0"/>
              <a:t> selettiva</a:t>
            </a:r>
          </a:p>
          <a:p>
            <a:r>
              <a:rPr lang="it-IT" dirty="0"/>
              <a:t>Riallocazione delle produzioni in patria o vicino (Mediterraneo?)</a:t>
            </a:r>
          </a:p>
          <a:p>
            <a:r>
              <a:rPr lang="it-IT" dirty="0"/>
              <a:t>Maggior sicurezza e depotenziamento dei paesi autoritari</a:t>
            </a:r>
          </a:p>
          <a:p>
            <a:r>
              <a:rPr lang="it-IT" dirty="0"/>
              <a:t>Maggior capacità di autonomia nelle politiche economiche nazionali</a:t>
            </a:r>
          </a:p>
          <a:p>
            <a:r>
              <a:rPr lang="it-IT" dirty="0"/>
              <a:t>Possibilità di sviluppare innovazione al riparo da concorrenti sleali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910EDD0-5EB9-E392-B879-CC0574DE2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B140-D881-8D43-AF5B-AA3E1BD6F9A0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7951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8183F0-1A47-A355-4462-A0E0DC73F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      </a:t>
            </a:r>
            <a:r>
              <a:rPr lang="it-IT" sz="3600" u="sng" dirty="0"/>
              <a:t>Il secondo dopoguerra: una globalizzazione a blocchi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6E803AA-125B-30D6-16FE-3E7F58EB0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it-IT" dirty="0"/>
          </a:p>
          <a:p>
            <a:r>
              <a:rPr lang="it-IT" dirty="0"/>
              <a:t>Accordi di Bretton Woods 1944</a:t>
            </a:r>
          </a:p>
          <a:p>
            <a:r>
              <a:rPr lang="it-IT" dirty="0"/>
              <a:t>UN (United Nations) 1945</a:t>
            </a:r>
          </a:p>
          <a:p>
            <a:r>
              <a:rPr lang="it-IT" dirty="0"/>
              <a:t>IMF (International </a:t>
            </a:r>
            <a:r>
              <a:rPr lang="it-IT" dirty="0" err="1"/>
              <a:t>Monetary</a:t>
            </a:r>
            <a:r>
              <a:rPr lang="it-IT" dirty="0"/>
              <a:t> Fund) 1945</a:t>
            </a:r>
          </a:p>
          <a:p>
            <a:r>
              <a:rPr lang="it-IT" dirty="0"/>
              <a:t>GATT (General Agreement on </a:t>
            </a:r>
            <a:r>
              <a:rPr lang="it-IT" dirty="0" err="1"/>
              <a:t>Tariffs</a:t>
            </a:r>
            <a:r>
              <a:rPr lang="it-IT" dirty="0"/>
              <a:t> and Trade) 1947</a:t>
            </a:r>
          </a:p>
          <a:p>
            <a:r>
              <a:rPr lang="it-IT" dirty="0"/>
              <a:t>Il piano Marshall 1948 e OEEC (</a:t>
            </a:r>
            <a:r>
              <a:rPr lang="it-IT" dirty="0" err="1"/>
              <a:t>Organisation</a:t>
            </a:r>
            <a:r>
              <a:rPr lang="it-IT" dirty="0"/>
              <a:t> for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Economic</a:t>
            </a:r>
            <a:r>
              <a:rPr lang="it-IT" dirty="0"/>
              <a:t> Co-</a:t>
            </a:r>
            <a:r>
              <a:rPr lang="it-IT" dirty="0" err="1"/>
              <a:t>operation</a:t>
            </a:r>
            <a:r>
              <a:rPr lang="it-IT" dirty="0"/>
              <a:t>)</a:t>
            </a:r>
          </a:p>
          <a:p>
            <a:r>
              <a:rPr lang="it-IT" dirty="0"/>
              <a:t>CECA (Comunità Economica Carbone e Acciaio) 1951</a:t>
            </a:r>
          </a:p>
          <a:p>
            <a:r>
              <a:rPr lang="it-IT" dirty="0"/>
              <a:t>CEE (Comunità Economica Europea) e </a:t>
            </a:r>
            <a:r>
              <a:rPr lang="it-IT" dirty="0" err="1"/>
              <a:t>Euratom</a:t>
            </a:r>
            <a:r>
              <a:rPr lang="it-IT" dirty="0"/>
              <a:t> 1957</a:t>
            </a:r>
          </a:p>
          <a:p>
            <a:r>
              <a:rPr lang="it-IT" dirty="0"/>
              <a:t>EFTA (</a:t>
            </a:r>
            <a:r>
              <a:rPr lang="it-IT" dirty="0" err="1"/>
              <a:t>European</a:t>
            </a:r>
            <a:r>
              <a:rPr lang="it-IT" dirty="0"/>
              <a:t> Free Trade Association) 1960 </a:t>
            </a:r>
          </a:p>
          <a:p>
            <a:r>
              <a:rPr lang="it-IT" dirty="0"/>
              <a:t>OECD (</a:t>
            </a:r>
            <a:r>
              <a:rPr lang="it-IT" dirty="0" err="1"/>
              <a:t>Organisation</a:t>
            </a:r>
            <a:r>
              <a:rPr lang="it-IT" dirty="0"/>
              <a:t> for </a:t>
            </a:r>
            <a:r>
              <a:rPr lang="it-IT" dirty="0" err="1"/>
              <a:t>Economic</a:t>
            </a:r>
            <a:r>
              <a:rPr lang="it-IT" dirty="0"/>
              <a:t> Co-</a:t>
            </a:r>
            <a:r>
              <a:rPr lang="it-IT" dirty="0" err="1"/>
              <a:t>operation</a:t>
            </a:r>
            <a:r>
              <a:rPr lang="it-IT" dirty="0"/>
              <a:t> and Development) 1961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1167FDD-0328-E2FC-48CD-5D2223CAA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Fonte: IMF AE= Advanced Economies  EM= Emerging Markets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C15895C-B6A2-C011-4578-76C8B9E21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B140-D881-8D43-AF5B-AA3E1BD6F9A0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99108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EF3652-4E38-08F3-17DB-C8CE89DAC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0368"/>
            <a:ext cx="10515600" cy="1325563"/>
          </a:xfrm>
        </p:spPr>
        <p:txBody>
          <a:bodyPr>
            <a:normAutofit/>
          </a:bodyPr>
          <a:lstStyle/>
          <a:p>
            <a:r>
              <a:rPr lang="it-IT" sz="3600" b="1" u="sng" dirty="0"/>
              <a:t>Le conseguenze di una frammentazione dell’economia mo</a:t>
            </a:r>
            <a:r>
              <a:rPr lang="it-IT" sz="3600" u="sng" dirty="0"/>
              <a:t>ndiale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FF07E30-ED65-003C-6798-D3BA1E8E3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Minore crescita del commercio e dell’economia mondiale</a:t>
            </a:r>
          </a:p>
          <a:p>
            <a:r>
              <a:rPr lang="it-IT" dirty="0"/>
              <a:t>Aumento delle diseguaglianze con penalizzazione dei paesi poveri</a:t>
            </a:r>
          </a:p>
          <a:p>
            <a:r>
              <a:rPr lang="it-IT" dirty="0"/>
              <a:t>Freno al progresso tecnico e alla diffusione della conoscenza (ricerca spaziale prima vittima)</a:t>
            </a:r>
          </a:p>
          <a:p>
            <a:r>
              <a:rPr lang="it-IT" dirty="0"/>
              <a:t>Maggiore inflazione per i paesi avanzati a causa dei maggiori costi</a:t>
            </a:r>
          </a:p>
          <a:p>
            <a:r>
              <a:rPr lang="it-IT" dirty="0"/>
              <a:t>Esplosione dei controlli statali su commerci e finanza con aumento della criminalità economica </a:t>
            </a:r>
          </a:p>
          <a:p>
            <a:r>
              <a:rPr lang="it-IT" dirty="0"/>
              <a:t>Maggiore ingerenza degli Stati nell’economia</a:t>
            </a:r>
          </a:p>
          <a:p>
            <a:r>
              <a:rPr lang="it-IT" dirty="0"/>
              <a:t>Ritorno del clima da guerra fredda (sospetti e controlli)</a:t>
            </a:r>
          </a:p>
          <a:p>
            <a:r>
              <a:rPr lang="it-IT" dirty="0"/>
              <a:t>Segno di scarsa fiducia nei nostri sistemi democratici</a:t>
            </a:r>
          </a:p>
          <a:p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4F311E2-0A5C-D1CE-1F8A-4AB19A7B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B140-D881-8D43-AF5B-AA3E1BD6F9A0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77720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4C8A06-693D-C61A-0E4E-64E43A5F6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            </a:t>
            </a:r>
            <a:r>
              <a:rPr lang="it-IT" u="sng" dirty="0"/>
              <a:t>Per un nuovo multilateralismo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58A101-DF16-6B2E-D3C6-2B2BF9C76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La fase di regionalizzazione della globalizzazione non durerà a lungo perché troppi problemi hanno carattere globale</a:t>
            </a:r>
          </a:p>
          <a:p>
            <a:r>
              <a:rPr lang="it-IT" dirty="0"/>
              <a:t>Fare tesoro degli errori e limiti della globalizzazione passata</a:t>
            </a:r>
          </a:p>
          <a:p>
            <a:r>
              <a:rPr lang="it-IT" dirty="0"/>
              <a:t>Avviare una nuova globalizzazione: dare nuovo valore alle organizzazioni internazionali per affrontare problemi globali:</a:t>
            </a:r>
          </a:p>
          <a:p>
            <a:pPr marL="0" indent="0">
              <a:buNone/>
            </a:pPr>
            <a:r>
              <a:rPr lang="it-IT" dirty="0"/>
              <a:t>-  garantire rapporti pacifici tra i paesi</a:t>
            </a:r>
          </a:p>
          <a:p>
            <a:pPr marL="0" indent="0">
              <a:buNone/>
            </a:pPr>
            <a:r>
              <a:rPr lang="it-IT" dirty="0"/>
              <a:t>-  affrontare la transizione energetica e la lotta al cambiamento     climatico</a:t>
            </a:r>
          </a:p>
          <a:p>
            <a:pPr marL="0" indent="0">
              <a:buNone/>
            </a:pPr>
            <a:r>
              <a:rPr lang="it-IT" dirty="0"/>
              <a:t>-  attrezzarsi per nuovi rischi pandemici</a:t>
            </a:r>
          </a:p>
          <a:p>
            <a:pPr marL="0" indent="0">
              <a:buNone/>
            </a:pPr>
            <a:r>
              <a:rPr lang="it-IT" dirty="0"/>
              <a:t>-  regolare i flussi migratori</a:t>
            </a:r>
          </a:p>
          <a:p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8114FC0-8E3B-4B99-7AA1-979F58B25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B140-D881-8D43-AF5B-AA3E1BD6F9A0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78536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2C21DA-E417-DFB2-CFAE-84531BADF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Condizione necessaria per riavviare il multilateralismo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C5B51B7-E1FD-AE4A-494C-2FD34BBA0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Terminare la guerra in Ucraina</a:t>
            </a:r>
          </a:p>
          <a:p>
            <a:r>
              <a:rPr lang="it-IT" dirty="0"/>
              <a:t>Avviare una conferenza per la sicurezza mondiale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FBCCE5D-19BF-26DF-5E0D-D50411CD5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Fonte: IMF AE= Advanced Economies  EM= Emerging Markets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F7C81D0-B7B5-CC3D-22D7-82DFD9EA9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B140-D881-8D43-AF5B-AA3E1BD6F9A0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1661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67E5A1-B3A1-8E6E-FFD1-6A42BB531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    </a:t>
            </a:r>
            <a:r>
              <a:rPr lang="it-IT" sz="3600" u="sng" dirty="0"/>
              <a:t>Anni Sessanta: la globalizzazione regionale europea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7FCB59-D1A6-3774-F281-69A366C5F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r>
              <a:rPr lang="it-IT" dirty="0"/>
              <a:t>Il Mercato Comune Europeo e l’Unione Doganale</a:t>
            </a:r>
          </a:p>
          <a:p>
            <a:r>
              <a:rPr lang="it-IT" dirty="0"/>
              <a:t>Il miracolo economico e i «</a:t>
            </a:r>
            <a:r>
              <a:rPr lang="it-IT" dirty="0" err="1"/>
              <a:t>Trente</a:t>
            </a:r>
            <a:r>
              <a:rPr lang="it-IT" dirty="0"/>
              <a:t> </a:t>
            </a:r>
            <a:r>
              <a:rPr lang="it-IT" dirty="0" err="1"/>
              <a:t>Glorioeuses</a:t>
            </a:r>
            <a:r>
              <a:rPr lang="it-IT" dirty="0"/>
              <a:t>»</a:t>
            </a:r>
          </a:p>
          <a:p>
            <a:r>
              <a:rPr lang="it-IT" dirty="0"/>
              <a:t>L’allargamento dell’OECD</a:t>
            </a:r>
          </a:p>
          <a:p>
            <a:r>
              <a:rPr lang="it-IT" dirty="0"/>
              <a:t>Paesi industriali, paesi sottosviluppati e paesi a economia pianificata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9465F01-8F56-31D5-ED1D-3C86132D5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B140-D881-8D43-AF5B-AA3E1BD6F9A0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5574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0FDEF2-E2AD-B3C1-5C28-1985010AC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   </a:t>
            </a:r>
            <a:r>
              <a:rPr lang="it-IT" u="sng" dirty="0"/>
              <a:t>Anni Settanta: l’avvio della globalizzazione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92C5C58-B0A0-8CD2-F0EB-8C24D60D1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La svalutazione del dollaro e la fine dei cambi fissi</a:t>
            </a:r>
          </a:p>
          <a:p>
            <a:r>
              <a:rPr lang="it-IT" dirty="0"/>
              <a:t>La modifica delle ragioni di scambio tra materie prime e prodotti manufatti</a:t>
            </a:r>
          </a:p>
          <a:p>
            <a:r>
              <a:rPr lang="it-IT" dirty="0"/>
              <a:t>La guerra del Kippur e la crisi da petrolio</a:t>
            </a:r>
          </a:p>
          <a:p>
            <a:r>
              <a:rPr lang="it-IT" dirty="0"/>
              <a:t>La stagflazione</a:t>
            </a:r>
          </a:p>
          <a:p>
            <a:r>
              <a:rPr lang="it-IT" dirty="0"/>
              <a:t>Gli squilibri delle bilance dei pagamenti e la finanziarizzazione dell’economia: petrodollari e finanza derivata</a:t>
            </a:r>
          </a:p>
          <a:p>
            <a:r>
              <a:rPr lang="it-IT" dirty="0"/>
              <a:t>L’innovazione: l’era del digitale (dal magazzino al just-in-time)</a:t>
            </a:r>
          </a:p>
          <a:p>
            <a:r>
              <a:rPr lang="it-IT" dirty="0"/>
              <a:t>Lo sviluppo dei trasporti e della logistica</a:t>
            </a:r>
          </a:p>
          <a:p>
            <a:r>
              <a:rPr lang="it-IT" dirty="0"/>
              <a:t>Delocalizzazione delle prime lavorazioni delle materie prime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D714CFD-9F1D-82AB-841C-1FDA79790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B140-D881-8D43-AF5B-AA3E1BD6F9A0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7419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46D804-D5FD-C6BA-F600-10561B9C7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     </a:t>
            </a:r>
            <a:r>
              <a:rPr lang="it-IT" sz="3600" u="sng" dirty="0"/>
              <a:t>Anni Ottanta e Novanta: Esplode la globalizzazione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E662B1A-A88F-96E5-2D44-D6660FEFB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Cina di Deng Xiaoping e le riforme liberali (1978)</a:t>
            </a:r>
          </a:p>
          <a:p>
            <a:r>
              <a:rPr lang="it-IT" dirty="0"/>
              <a:t>La caduta del muro di Berlino, l’esplosione dell’URSS, l’ingresso della Cina nel WTO (la fabbrica del mondo)</a:t>
            </a:r>
          </a:p>
          <a:p>
            <a:r>
              <a:rPr lang="it-IT" dirty="0"/>
              <a:t>I paesi «sottosviluppati» diventano «in via di sviluppo» e poi paesi «emergenti»</a:t>
            </a:r>
          </a:p>
          <a:p>
            <a:r>
              <a:rPr lang="it-IT" dirty="0"/>
              <a:t>Oggi l’OECD è composta da 38 paesi</a:t>
            </a:r>
          </a:p>
          <a:p>
            <a:r>
              <a:rPr lang="it-IT" dirty="0"/>
              <a:t>Si è avverato il sogno degli economisti: le differenze tra i paesi si sono ridotte e lo sviluppo riguarda tutto il globo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3F1CF18-D788-4173-1443-67EC13D7F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B140-D881-8D43-AF5B-AA3E1BD6F9A0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0191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2C6B35-C8B1-3A6F-4F4F-B05DCBFD0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         </a:t>
            </a:r>
            <a:r>
              <a:rPr lang="it-IT" u="sng" dirty="0"/>
              <a:t>I vantaggi della globalizzazione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73281FC-CC0F-26A2-1A1D-309A94A29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La liberalizzazione del commercio mondiale e dei movimenti di capitale hanno favorito lo sviluppo di aree arretrate e la crescita economica in tutto il mondo</a:t>
            </a:r>
          </a:p>
          <a:p>
            <a:r>
              <a:rPr lang="it-IT" dirty="0"/>
              <a:t>Le diseguaglianze tra paesi si sono ridotte drasticamente</a:t>
            </a:r>
          </a:p>
          <a:p>
            <a:r>
              <a:rPr lang="it-IT" dirty="0"/>
              <a:t>La povertà è stata contenuta: gli obiettivi dell’ONU sono stati raggiunti</a:t>
            </a:r>
          </a:p>
          <a:p>
            <a:r>
              <a:rPr lang="it-IT" dirty="0"/>
              <a:t>Il livello di vita è migliorato ovunque </a:t>
            </a:r>
          </a:p>
          <a:p>
            <a:r>
              <a:rPr lang="it-IT" dirty="0"/>
              <a:t>Estensione dei diritti civili grazie anche alle campagne di sensibilizzazione</a:t>
            </a:r>
          </a:p>
          <a:p>
            <a:r>
              <a:rPr lang="it-IT" dirty="0"/>
              <a:t>La conoscenza si è diffusa facendo partecipare gran parte della popolazione al progresso tecnico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7F9AF8E-AD09-A285-0650-E9068D4BB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B140-D881-8D43-AF5B-AA3E1BD6F9A0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2582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8F4CC2-E93C-5C01-9962-431F2D214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                 1. GDP in dollari correnti</a:t>
            </a:r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DFAD789F-C47E-F5D5-EDC4-01FEA18365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1684590"/>
              </p:ext>
            </p:extLst>
          </p:nvPr>
        </p:nvGraphicFramePr>
        <p:xfrm>
          <a:off x="838200" y="1690688"/>
          <a:ext cx="5257800" cy="448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3C85A00-B7A7-4703-9408-46BC44CA3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95055" y="6356350"/>
            <a:ext cx="6757059" cy="365125"/>
          </a:xfrm>
        </p:spPr>
        <p:txBody>
          <a:bodyPr/>
          <a:lstStyle/>
          <a:p>
            <a:r>
              <a:rPr lang="it-IT" sz="1800" dirty="0"/>
              <a:t>Fonte: IMF AE= Advanced </a:t>
            </a:r>
            <a:r>
              <a:rPr lang="it-IT" sz="1800" dirty="0" err="1"/>
              <a:t>Economies</a:t>
            </a:r>
            <a:r>
              <a:rPr lang="it-IT" sz="1800" dirty="0"/>
              <a:t>  EM= </a:t>
            </a:r>
            <a:r>
              <a:rPr lang="it-IT" sz="1800" dirty="0" err="1"/>
              <a:t>Emerging</a:t>
            </a:r>
            <a:r>
              <a:rPr lang="it-IT" sz="1800" dirty="0"/>
              <a:t> Markets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47F5286-BE45-51C0-827C-1B5EFD673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B140-D881-8D43-AF5B-AA3E1BD6F9A0}" type="slidenum">
              <a:rPr lang="it-IT" smtClean="0"/>
              <a:t>7</a:t>
            </a:fld>
            <a:endParaRPr lang="it-IT"/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7A6C3751-A5B0-90A2-2227-5E518E729C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8180370"/>
              </p:ext>
            </p:extLst>
          </p:nvPr>
        </p:nvGraphicFramePr>
        <p:xfrm>
          <a:off x="6272213" y="1690688"/>
          <a:ext cx="5081587" cy="448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06830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7C06FC-84B9-3B6E-35CB-47AF4DBDE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      2. GDP in PPP (Parità Potere d’Acquisto)</a:t>
            </a:r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B9E15185-4DEC-6F20-44AC-DB6480C4FD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8938474"/>
              </p:ext>
            </p:extLst>
          </p:nvPr>
        </p:nvGraphicFramePr>
        <p:xfrm>
          <a:off x="838200" y="1690688"/>
          <a:ext cx="5257800" cy="448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FDD83A3-541A-4A72-4702-9E925FA44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10947" y="6176963"/>
            <a:ext cx="2743200" cy="365125"/>
          </a:xfrm>
        </p:spPr>
        <p:txBody>
          <a:bodyPr/>
          <a:lstStyle/>
          <a:p>
            <a:fld id="{D791B140-D881-8D43-AF5B-AA3E1BD6F9A0}" type="slidenum">
              <a:rPr lang="it-IT" smtClean="0"/>
              <a:t>8</a:t>
            </a:fld>
            <a:endParaRPr lang="it-IT"/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85CD1CE8-3A1B-E0C5-F696-0D153FC93A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4460014"/>
              </p:ext>
            </p:extLst>
          </p:nvPr>
        </p:nvGraphicFramePr>
        <p:xfrm>
          <a:off x="6096000" y="1370054"/>
          <a:ext cx="5257799" cy="448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Segnaposto piè di pagina 8">
            <a:extLst>
              <a:ext uri="{FF2B5EF4-FFF2-40B4-BE49-F238E27FC236}">
                <a16:creationId xmlns:a16="http://schemas.microsoft.com/office/drawing/2014/main" id="{A53154F9-993B-F795-F155-266C27378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23803" y="6176964"/>
            <a:ext cx="7113319" cy="544512"/>
          </a:xfrm>
        </p:spPr>
        <p:txBody>
          <a:bodyPr/>
          <a:lstStyle/>
          <a:p>
            <a:r>
              <a:rPr lang="it-IT" sz="2000" dirty="0"/>
              <a:t>Fonte: IMF AE= Advanced </a:t>
            </a:r>
            <a:r>
              <a:rPr lang="it-IT" sz="2000" dirty="0" err="1"/>
              <a:t>Economies</a:t>
            </a:r>
            <a:r>
              <a:rPr lang="it-IT" sz="2000" dirty="0"/>
              <a:t>  EM= </a:t>
            </a:r>
            <a:r>
              <a:rPr lang="it-IT" sz="2000" dirty="0" err="1"/>
              <a:t>Emerging</a:t>
            </a:r>
            <a:r>
              <a:rPr lang="it-IT" sz="2000" dirty="0"/>
              <a:t> Markets</a:t>
            </a:r>
          </a:p>
        </p:txBody>
      </p:sp>
    </p:spTree>
    <p:extLst>
      <p:ext uri="{BB962C8B-B14F-4D97-AF65-F5344CB8AC3E}">
        <p14:creationId xmlns:p14="http://schemas.microsoft.com/office/powerpoint/2010/main" val="1963423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E9BA32-1AEE-2241-B263-48F2DD1B1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       3. Popolazione mondiale (in miliardi)</a:t>
            </a:r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75F9F241-FF45-04F8-F1C7-C12CEB2818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477268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81A59B0-25F9-7259-1D3F-0F27A4703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71948" y="6311900"/>
            <a:ext cx="6721434" cy="409575"/>
          </a:xfrm>
        </p:spPr>
        <p:txBody>
          <a:bodyPr/>
          <a:lstStyle/>
          <a:p>
            <a:r>
              <a:rPr lang="it-IT" sz="2000" dirty="0"/>
              <a:t>Fonte: IMF AE= Advanced </a:t>
            </a:r>
            <a:r>
              <a:rPr lang="it-IT" sz="2000" dirty="0" err="1"/>
              <a:t>Economies</a:t>
            </a:r>
            <a:r>
              <a:rPr lang="it-IT" sz="2000" dirty="0"/>
              <a:t>  EM= </a:t>
            </a:r>
            <a:r>
              <a:rPr lang="it-IT" sz="2000" dirty="0" err="1"/>
              <a:t>Emerging</a:t>
            </a:r>
            <a:r>
              <a:rPr lang="it-IT" sz="2000" dirty="0"/>
              <a:t> Markets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137B50A-4CC1-BA52-136F-2A97B894B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B140-D881-8D43-AF5B-AA3E1BD6F9A0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41418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1408</Words>
  <Application>Microsoft Office PowerPoint</Application>
  <PresentationFormat>Widescreen</PresentationFormat>
  <Paragraphs>175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Tema di Office</vt:lpstr>
      <vt:lpstr>Dopo la globalizzazione</vt:lpstr>
      <vt:lpstr>      Il secondo dopoguerra: una globalizzazione a blocchi</vt:lpstr>
      <vt:lpstr>    Anni Sessanta: la globalizzazione regionale europea</vt:lpstr>
      <vt:lpstr>    Anni Settanta: l’avvio della globalizzazione</vt:lpstr>
      <vt:lpstr>     Anni Ottanta e Novanta: Esplode la globalizzazione</vt:lpstr>
      <vt:lpstr>          I vantaggi della globalizzazione</vt:lpstr>
      <vt:lpstr>                  1. GDP in dollari correnti</vt:lpstr>
      <vt:lpstr>       2. GDP in PPP (Parità Potere d’Acquisto)</vt:lpstr>
      <vt:lpstr>        3. Popolazione mondiale (in miliardi)</vt:lpstr>
      <vt:lpstr>                    4. GDP per capita in PPP nel 2022                                          (1980=1,00)</vt:lpstr>
      <vt:lpstr>                       5. GDP per capita in PPP</vt:lpstr>
      <vt:lpstr>            I limiti della globalizzazione</vt:lpstr>
      <vt:lpstr>    Primi 20 anni: verso un processo di deglobalizzazione </vt:lpstr>
      <vt:lpstr>  Anni Venti: la guerra in Ucraina e le sanzioni finanziarie</vt:lpstr>
      <vt:lpstr>             6. Riserve delle Banche Centrali</vt:lpstr>
      <vt:lpstr>              Conseguenze delle sanzioni</vt:lpstr>
      <vt:lpstr>Le tensioni tra USA e Cina: l’avvio del decoupling tecnologico</vt:lpstr>
      <vt:lpstr>Industria manifatturiera, quote di VA per aree geografiche</vt:lpstr>
      <vt:lpstr>        Una nuova e diversa globalizzazione?</vt:lpstr>
      <vt:lpstr>Le conseguenze di una frammentazione dell’economia mondiale</vt:lpstr>
      <vt:lpstr>             Per un nuovo multilateralismo</vt:lpstr>
      <vt:lpstr>Condizione necessaria per riavviare il multilateralismo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Globalizzazione e deglobalizzazione</dc:title>
  <dc:creator>Innocenzo Cipolletta</dc:creator>
  <cp:lastModifiedBy>Veronica Cancelliere</cp:lastModifiedBy>
  <cp:revision>22</cp:revision>
  <cp:lastPrinted>2023-03-17T14:22:57Z</cp:lastPrinted>
  <dcterms:created xsi:type="dcterms:W3CDTF">2022-04-30T15:16:35Z</dcterms:created>
  <dcterms:modified xsi:type="dcterms:W3CDTF">2023-03-26T18:29:51Z</dcterms:modified>
</cp:coreProperties>
</file>